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Libre Baskerville"/>
      <p:regular r:id="rId16"/>
    </p:embeddedFont>
    <p:embeddedFont>
      <p:font typeface="Libre Baskerville"/>
      <p:regular r:id="rId17"/>
    </p:embeddedFont>
    <p:embeddedFont>
      <p:font typeface="Libre Baskerville"/>
      <p:regular r:id="rId18"/>
    </p:embeddedFont>
    <p:embeddedFont>
      <p:font typeface="Libre Baskerville"/>
      <p:regular r:id="rId19"/>
    </p:embeddedFont>
    <p:embeddedFont>
      <p:font typeface="Open Sans"/>
      <p:regular r:id="rId20"/>
    </p:embeddedFont>
    <p:embeddedFont>
      <p:font typeface="Open Sans"/>
      <p:regular r:id="rId21"/>
    </p:embeddedFont>
    <p:embeddedFont>
      <p:font typeface="Open Sans"/>
      <p:regular r:id="rId22"/>
    </p:embeddedFont>
    <p:embeddedFont>
      <p:font typeface="Open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6850"/>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Peran Jaringan Komputer dalam Era Big Data dan Dampaknya</a:t>
            </a:r>
            <a:endParaRPr lang="en-US" sz="4450" dirty="0"/>
          </a:p>
        </p:txBody>
      </p:sp>
      <p:sp>
        <p:nvSpPr>
          <p:cNvPr id="4" name="Text 1"/>
          <p:cNvSpPr/>
          <p:nvPr/>
        </p:nvSpPr>
        <p:spPr>
          <a:xfrm>
            <a:off x="793790" y="3933349"/>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Kecepatan perkembangan data yang luar biasa, kemampuan penyimpanan data yang semakin berkembang, dan kecenderungan penyediaan informasi yang dipersonalisasi, semuanya saling terkait dengan Jaringan Komputer. Mari kita jelajahi peran vital Jaringan Komputer dalam era Big Data dan dampaknya terhadap kehidupan kita.</a:t>
            </a:r>
            <a:endParaRPr lang="en-US" sz="1750" dirty="0"/>
          </a:p>
        </p:txBody>
      </p:sp>
      <p:sp>
        <p:nvSpPr>
          <p:cNvPr id="5" name="Shape 2"/>
          <p:cNvSpPr/>
          <p:nvPr/>
        </p:nvSpPr>
        <p:spPr>
          <a:xfrm>
            <a:off x="793790" y="6382822"/>
            <a:ext cx="362903" cy="362903"/>
          </a:xfrm>
          <a:prstGeom prst="roundRect">
            <a:avLst>
              <a:gd name="adj" fmla="val 25194296"/>
            </a:avLst>
          </a:prstGeom>
          <a:solidFill>
            <a:srgbClr val="2B8FB3"/>
          </a:solidFill>
          <a:ln w="7620">
            <a:solidFill>
              <a:srgbClr val="FFFFFF"/>
            </a:solidFill>
            <a:prstDash val="solid"/>
          </a:ln>
        </p:spPr>
      </p:sp>
      <p:sp>
        <p:nvSpPr>
          <p:cNvPr id="6" name="Text 3"/>
          <p:cNvSpPr/>
          <p:nvPr/>
        </p:nvSpPr>
        <p:spPr>
          <a:xfrm>
            <a:off x="911781" y="6515457"/>
            <a:ext cx="126921"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Open Sans Medium" pitchFamily="34" charset="0"/>
                <a:ea typeface="Open Sans Medium" pitchFamily="34" charset="-122"/>
                <a:cs typeface="Open Sans Medium" pitchFamily="34" charset="-120"/>
              </a:rPr>
              <a:t>EH</a:t>
            </a:r>
            <a:endParaRPr lang="en-US" sz="750" dirty="0"/>
          </a:p>
        </p:txBody>
      </p:sp>
      <p:sp>
        <p:nvSpPr>
          <p:cNvPr id="7" name="Text 4"/>
          <p:cNvSpPr/>
          <p:nvPr/>
        </p:nvSpPr>
        <p:spPr>
          <a:xfrm>
            <a:off x="1270040" y="6365915"/>
            <a:ext cx="2076807" cy="396835"/>
          </a:xfrm>
          <a:prstGeom prst="rect">
            <a:avLst/>
          </a:prstGeom>
          <a:noFill/>
          <a:ln/>
        </p:spPr>
        <p:txBody>
          <a:bodyPr wrap="none" lIns="0" tIns="0" rIns="0" bIns="0" rtlCol="0" anchor="t"/>
          <a:lstStyle/>
          <a:p>
            <a:pPr algn="l" indent="0" marL="0">
              <a:lnSpc>
                <a:spcPts val="3100"/>
              </a:lnSpc>
              <a:buNone/>
            </a:pPr>
            <a:r>
              <a:rPr lang="en-US" sz="2200" b="1" dirty="0">
                <a:solidFill>
                  <a:srgbClr val="49495A"/>
                </a:solidFill>
                <a:latin typeface="Open Sans Bold" pitchFamily="34" charset="0"/>
                <a:ea typeface="Open Sans Bold" pitchFamily="34" charset="-122"/>
                <a:cs typeface="Open Sans Bold" pitchFamily="34" charset="-120"/>
              </a:rPr>
              <a:t>oleh Eja Husen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11290221" cy="708779"/>
          </a:xfrm>
          <a:prstGeom prst="rect">
            <a:avLst/>
          </a:prstGeom>
          <a:noFill/>
          <a:ln/>
        </p:spPr>
        <p:txBody>
          <a:bodyPr wrap="non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Jaringan Komputer dalam Era Big Data</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Infrastruktur Kunci</a:t>
            </a:r>
            <a:endParaRPr lang="en-US" sz="2200" dirty="0"/>
          </a:p>
        </p:txBody>
      </p:sp>
      <p:sp>
        <p:nvSpPr>
          <p:cNvPr id="4" name="Text 2"/>
          <p:cNvSpPr/>
          <p:nvPr/>
        </p:nvSpPr>
        <p:spPr>
          <a:xfrm>
            <a:off x="793790" y="3852505"/>
            <a:ext cx="6244709" cy="2177415"/>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Jaringan Komputer berperan sebagai tulang punggung dalam era Big Data, menghubungkan pusat data, server, dan perangkat yang memproses dan menyimpan data dalam skala besar. Kecepatan, reliabilitas, dan keamanan jaringan sangat penting dalam memastikan aliran data yang efisien dan terhindar dari kehilangan data.</a:t>
            </a:r>
            <a:endParaRPr lang="en-US" sz="1750" dirty="0"/>
          </a:p>
        </p:txBody>
      </p:sp>
      <p:sp>
        <p:nvSpPr>
          <p:cNvPr id="5" name="Text 3"/>
          <p:cNvSpPr/>
          <p:nvPr/>
        </p:nvSpPr>
        <p:spPr>
          <a:xfrm>
            <a:off x="7599521" y="3271361"/>
            <a:ext cx="3584972" cy="354330"/>
          </a:xfrm>
          <a:prstGeom prst="rect">
            <a:avLst/>
          </a:prstGeom>
          <a:noFill/>
          <a:ln/>
        </p:spPr>
        <p:txBody>
          <a:bodyPr wrap="none" lIns="0" tIns="0" rIns="0" bIns="0" rtlCol="0" anchor="t"/>
          <a:lstStyle/>
          <a:p>
            <a:pPr indent="0" marL="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Analisis Data Skala Besar</a:t>
            </a:r>
            <a:endParaRPr lang="en-US" sz="2200" dirty="0"/>
          </a:p>
        </p:txBody>
      </p:sp>
      <p:sp>
        <p:nvSpPr>
          <p:cNvPr id="6" name="Text 4"/>
          <p:cNvSpPr/>
          <p:nvPr/>
        </p:nvSpPr>
        <p:spPr>
          <a:xfrm>
            <a:off x="7599521" y="3852505"/>
            <a:ext cx="6244709" cy="2177415"/>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Jaringan Komputer memungkinkan analisis data skala besar dengan menghubungkan sistem komputasi yang kuat. Dengan kemampuan pemrosesan data yang terdistribusi, berbagai algoritma dan teknik analisis dapat diterapkan untuk mengungkap wawasan yang berharga dari data yang besar.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38400"/>
          </a:xfrm>
          <a:prstGeom prst="rect">
            <a:avLst/>
          </a:prstGeom>
        </p:spPr>
      </p:pic>
      <p:sp>
        <p:nvSpPr>
          <p:cNvPr id="3" name="Text 0"/>
          <p:cNvSpPr/>
          <p:nvPr/>
        </p:nvSpPr>
        <p:spPr>
          <a:xfrm>
            <a:off x="682704" y="3229213"/>
            <a:ext cx="12833866" cy="609600"/>
          </a:xfrm>
          <a:prstGeom prst="rect">
            <a:avLst/>
          </a:prstGeom>
          <a:noFill/>
          <a:ln/>
        </p:spPr>
        <p:txBody>
          <a:bodyPr wrap="none" lIns="0" tIns="0" rIns="0" bIns="0" rtlCol="0" anchor="t"/>
          <a:lstStyle/>
          <a:p>
            <a:pPr indent="0" marL="0">
              <a:lnSpc>
                <a:spcPts val="4800"/>
              </a:lnSpc>
              <a:buNone/>
            </a:pPr>
            <a:r>
              <a:rPr lang="en-US" sz="3800" dirty="0">
                <a:solidFill>
                  <a:srgbClr val="403CCF"/>
                </a:solidFill>
                <a:latin typeface="Libre Baskerville" pitchFamily="34" charset="0"/>
                <a:ea typeface="Libre Baskerville" pitchFamily="34" charset="-122"/>
                <a:cs typeface="Libre Baskerville" pitchFamily="34" charset="-120"/>
              </a:rPr>
              <a:t>Dampak Jaringan Komputer pada Kehidupan Sosial</a:t>
            </a:r>
            <a:endParaRPr lang="en-US" sz="3800" dirty="0"/>
          </a:p>
        </p:txBody>
      </p:sp>
      <p:sp>
        <p:nvSpPr>
          <p:cNvPr id="4" name="Shape 1"/>
          <p:cNvSpPr/>
          <p:nvPr/>
        </p:nvSpPr>
        <p:spPr>
          <a:xfrm>
            <a:off x="682704" y="4131350"/>
            <a:ext cx="4291608" cy="3307437"/>
          </a:xfrm>
          <a:prstGeom prst="roundRect">
            <a:avLst>
              <a:gd name="adj" fmla="val 885"/>
            </a:avLst>
          </a:prstGeom>
          <a:solidFill>
            <a:srgbClr val="EAE8F3"/>
          </a:solidFill>
          <a:ln/>
        </p:spPr>
      </p:sp>
      <p:sp>
        <p:nvSpPr>
          <p:cNvPr id="5" name="Text 2"/>
          <p:cNvSpPr/>
          <p:nvPr/>
        </p:nvSpPr>
        <p:spPr>
          <a:xfrm>
            <a:off x="877729" y="4326374"/>
            <a:ext cx="2438400" cy="304800"/>
          </a:xfrm>
          <a:prstGeom prst="rect">
            <a:avLst/>
          </a:prstGeom>
          <a:noFill/>
          <a:ln/>
        </p:spPr>
        <p:txBody>
          <a:bodyPr wrap="none" lIns="0" tIns="0" rIns="0" bIns="0" rtlCol="0" anchor="t"/>
          <a:lstStyle/>
          <a:p>
            <a:pPr indent="0" marL="0">
              <a:lnSpc>
                <a:spcPts val="2400"/>
              </a:lnSpc>
              <a:buNone/>
            </a:pPr>
            <a:r>
              <a:rPr lang="en-US" sz="1900" dirty="0">
                <a:solidFill>
                  <a:srgbClr val="49495A"/>
                </a:solidFill>
                <a:latin typeface="Libre Baskerville" pitchFamily="34" charset="0"/>
                <a:ea typeface="Libre Baskerville" pitchFamily="34" charset="-122"/>
                <a:cs typeface="Libre Baskerville" pitchFamily="34" charset="-120"/>
              </a:rPr>
              <a:t>Komunikasi</a:t>
            </a:r>
            <a:endParaRPr lang="en-US" sz="1900" dirty="0"/>
          </a:p>
        </p:txBody>
      </p:sp>
      <p:sp>
        <p:nvSpPr>
          <p:cNvPr id="6" name="Text 3"/>
          <p:cNvSpPr/>
          <p:nvPr/>
        </p:nvSpPr>
        <p:spPr>
          <a:xfrm>
            <a:off x="877729" y="4748213"/>
            <a:ext cx="3901559" cy="2495550"/>
          </a:xfrm>
          <a:prstGeom prst="rect">
            <a:avLst/>
          </a:prstGeom>
          <a:noFill/>
          <a:ln/>
        </p:spPr>
        <p:txBody>
          <a:bodyPr wrap="square" lIns="0" tIns="0" rIns="0" bIns="0" rtlCol="0" anchor="t"/>
          <a:lstStyle/>
          <a:p>
            <a:pPr indent="0" marL="0">
              <a:lnSpc>
                <a:spcPts val="2450"/>
              </a:lnSpc>
              <a:buNone/>
            </a:pPr>
            <a:r>
              <a:rPr lang="en-US" sz="1500" dirty="0">
                <a:solidFill>
                  <a:srgbClr val="49495A"/>
                </a:solidFill>
                <a:latin typeface="Open Sans" pitchFamily="34" charset="0"/>
                <a:ea typeface="Open Sans" pitchFamily="34" charset="-122"/>
                <a:cs typeface="Open Sans" pitchFamily="34" charset="-120"/>
              </a:rPr>
              <a:t>Jaringan Komputer telah merevolusi komunikasi. Kita dapat berkomunikasi dengan orang di seluruh dunia secara instan dan mudah melalui email, panggilan video, dan media sosial. Ini telah mempererat hubungan dan membuka peluang baru untuk berkolaborasi dan berbagi informasi.</a:t>
            </a:r>
            <a:endParaRPr lang="en-US" sz="1500" dirty="0"/>
          </a:p>
        </p:txBody>
      </p:sp>
      <p:sp>
        <p:nvSpPr>
          <p:cNvPr id="7" name="Shape 4"/>
          <p:cNvSpPr/>
          <p:nvPr/>
        </p:nvSpPr>
        <p:spPr>
          <a:xfrm>
            <a:off x="5169337" y="4131350"/>
            <a:ext cx="4291608" cy="3307437"/>
          </a:xfrm>
          <a:prstGeom prst="roundRect">
            <a:avLst>
              <a:gd name="adj" fmla="val 885"/>
            </a:avLst>
          </a:prstGeom>
          <a:solidFill>
            <a:srgbClr val="EAE8F3"/>
          </a:solidFill>
          <a:ln/>
        </p:spPr>
      </p:sp>
      <p:sp>
        <p:nvSpPr>
          <p:cNvPr id="8" name="Text 5"/>
          <p:cNvSpPr/>
          <p:nvPr/>
        </p:nvSpPr>
        <p:spPr>
          <a:xfrm>
            <a:off x="5364361" y="4326374"/>
            <a:ext cx="2438400" cy="304800"/>
          </a:xfrm>
          <a:prstGeom prst="rect">
            <a:avLst/>
          </a:prstGeom>
          <a:noFill/>
          <a:ln/>
        </p:spPr>
        <p:txBody>
          <a:bodyPr wrap="none" lIns="0" tIns="0" rIns="0" bIns="0" rtlCol="0" anchor="t"/>
          <a:lstStyle/>
          <a:p>
            <a:pPr indent="0" marL="0">
              <a:lnSpc>
                <a:spcPts val="2400"/>
              </a:lnSpc>
              <a:buNone/>
            </a:pPr>
            <a:r>
              <a:rPr lang="en-US" sz="1900" dirty="0">
                <a:solidFill>
                  <a:srgbClr val="49495A"/>
                </a:solidFill>
                <a:latin typeface="Libre Baskerville" pitchFamily="34" charset="0"/>
                <a:ea typeface="Libre Baskerville" pitchFamily="34" charset="-122"/>
                <a:cs typeface="Libre Baskerville" pitchFamily="34" charset="-120"/>
              </a:rPr>
              <a:t>Akses Informasi</a:t>
            </a:r>
            <a:endParaRPr lang="en-US" sz="1900" dirty="0"/>
          </a:p>
        </p:txBody>
      </p:sp>
      <p:sp>
        <p:nvSpPr>
          <p:cNvPr id="9" name="Text 6"/>
          <p:cNvSpPr/>
          <p:nvPr/>
        </p:nvSpPr>
        <p:spPr>
          <a:xfrm>
            <a:off x="5364361" y="4748213"/>
            <a:ext cx="3901559" cy="2183606"/>
          </a:xfrm>
          <a:prstGeom prst="rect">
            <a:avLst/>
          </a:prstGeom>
          <a:noFill/>
          <a:ln/>
        </p:spPr>
        <p:txBody>
          <a:bodyPr wrap="square" lIns="0" tIns="0" rIns="0" bIns="0" rtlCol="0" anchor="t"/>
          <a:lstStyle/>
          <a:p>
            <a:pPr indent="0" marL="0">
              <a:lnSpc>
                <a:spcPts val="2450"/>
              </a:lnSpc>
              <a:buNone/>
            </a:pPr>
            <a:r>
              <a:rPr lang="en-US" sz="1500" dirty="0">
                <a:solidFill>
                  <a:srgbClr val="49495A"/>
                </a:solidFill>
                <a:latin typeface="Open Sans" pitchFamily="34" charset="0"/>
                <a:ea typeface="Open Sans" pitchFamily="34" charset="-122"/>
                <a:cs typeface="Open Sans" pitchFamily="34" charset="-120"/>
              </a:rPr>
              <a:t>Jaringan Komputer memberikan akses yang belum pernah ada sebelumnya kepada informasi. Kita dapat mencari, membaca, dan mempelajari berbagai topik dengan mudah. Ini telah mendorong pendidikan, penelitian, dan pertumbuhan pengetahuan secara keseluruhan.</a:t>
            </a:r>
            <a:endParaRPr lang="en-US" sz="1500" dirty="0"/>
          </a:p>
        </p:txBody>
      </p:sp>
      <p:sp>
        <p:nvSpPr>
          <p:cNvPr id="10" name="Shape 7"/>
          <p:cNvSpPr/>
          <p:nvPr/>
        </p:nvSpPr>
        <p:spPr>
          <a:xfrm>
            <a:off x="9655969" y="4131350"/>
            <a:ext cx="4291608" cy="3307437"/>
          </a:xfrm>
          <a:prstGeom prst="roundRect">
            <a:avLst>
              <a:gd name="adj" fmla="val 885"/>
            </a:avLst>
          </a:prstGeom>
          <a:solidFill>
            <a:srgbClr val="EAE8F3"/>
          </a:solidFill>
          <a:ln/>
        </p:spPr>
      </p:sp>
      <p:sp>
        <p:nvSpPr>
          <p:cNvPr id="11" name="Text 8"/>
          <p:cNvSpPr/>
          <p:nvPr/>
        </p:nvSpPr>
        <p:spPr>
          <a:xfrm>
            <a:off x="9850993" y="4326374"/>
            <a:ext cx="2438400" cy="304800"/>
          </a:xfrm>
          <a:prstGeom prst="rect">
            <a:avLst/>
          </a:prstGeom>
          <a:noFill/>
          <a:ln/>
        </p:spPr>
        <p:txBody>
          <a:bodyPr wrap="none" lIns="0" tIns="0" rIns="0" bIns="0" rtlCol="0" anchor="t"/>
          <a:lstStyle/>
          <a:p>
            <a:pPr indent="0" marL="0">
              <a:lnSpc>
                <a:spcPts val="2400"/>
              </a:lnSpc>
              <a:buNone/>
            </a:pPr>
            <a:r>
              <a:rPr lang="en-US" sz="1900" dirty="0">
                <a:solidFill>
                  <a:srgbClr val="49495A"/>
                </a:solidFill>
                <a:latin typeface="Libre Baskerville" pitchFamily="34" charset="0"/>
                <a:ea typeface="Libre Baskerville" pitchFamily="34" charset="-122"/>
                <a:cs typeface="Libre Baskerville" pitchFamily="34" charset="-120"/>
              </a:rPr>
              <a:t>E-commerce</a:t>
            </a:r>
            <a:endParaRPr lang="en-US" sz="1900" dirty="0"/>
          </a:p>
        </p:txBody>
      </p:sp>
      <p:sp>
        <p:nvSpPr>
          <p:cNvPr id="12" name="Text 9"/>
          <p:cNvSpPr/>
          <p:nvPr/>
        </p:nvSpPr>
        <p:spPr>
          <a:xfrm>
            <a:off x="9850993" y="4748213"/>
            <a:ext cx="3901559" cy="2183606"/>
          </a:xfrm>
          <a:prstGeom prst="rect">
            <a:avLst/>
          </a:prstGeom>
          <a:noFill/>
          <a:ln/>
        </p:spPr>
        <p:txBody>
          <a:bodyPr wrap="square" lIns="0" tIns="0" rIns="0" bIns="0" rtlCol="0" anchor="t"/>
          <a:lstStyle/>
          <a:p>
            <a:pPr indent="0" marL="0">
              <a:lnSpc>
                <a:spcPts val="2450"/>
              </a:lnSpc>
              <a:buNone/>
            </a:pPr>
            <a:r>
              <a:rPr lang="en-US" sz="1500" dirty="0">
                <a:solidFill>
                  <a:srgbClr val="49495A"/>
                </a:solidFill>
                <a:latin typeface="Open Sans" pitchFamily="34" charset="0"/>
                <a:ea typeface="Open Sans" pitchFamily="34" charset="-122"/>
                <a:cs typeface="Open Sans" pitchFamily="34" charset="-120"/>
              </a:rPr>
              <a:t>Jaringan Komputer telah memungkinkan pertumbuhan e-commerce, memungkinkan orang untuk membeli dan menjual barang dan jasa secara online. Ini telah memberikan kenyamanan dan pilihan yang lebih luas bagi konsumen serta peluang baru bagi bisnis.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071" y="595551"/>
            <a:ext cx="12290346" cy="676870"/>
          </a:xfrm>
          <a:prstGeom prst="rect">
            <a:avLst/>
          </a:prstGeom>
          <a:noFill/>
          <a:ln/>
        </p:spPr>
        <p:txBody>
          <a:bodyPr wrap="none" lIns="0" tIns="0" rIns="0" bIns="0" rtlCol="0" anchor="t"/>
          <a:lstStyle/>
          <a:p>
            <a:pPr indent="0" marL="0">
              <a:lnSpc>
                <a:spcPts val="5300"/>
              </a:lnSpc>
              <a:buNone/>
            </a:pPr>
            <a:r>
              <a:rPr lang="en-US" sz="4250" dirty="0">
                <a:solidFill>
                  <a:srgbClr val="403CCF"/>
                </a:solidFill>
                <a:latin typeface="Libre Baskerville" pitchFamily="34" charset="0"/>
                <a:ea typeface="Libre Baskerville" pitchFamily="34" charset="-122"/>
                <a:cs typeface="Libre Baskerville" pitchFamily="34" charset="-120"/>
              </a:rPr>
              <a:t>Pengaruh FMC terhadap Jaringan Komputer</a:t>
            </a:r>
            <a:endParaRPr lang="en-US" sz="4250" dirty="0"/>
          </a:p>
        </p:txBody>
      </p:sp>
      <p:pic>
        <p:nvPicPr>
          <p:cNvPr id="3" name="Image 0" descr="preencoded.png">    </p:cNvPr>
          <p:cNvPicPr>
            <a:picLocks noChangeAspect="1"/>
          </p:cNvPicPr>
          <p:nvPr/>
        </p:nvPicPr>
        <p:blipFill>
          <a:blip r:embed="rId1"/>
          <a:stretch>
            <a:fillRect/>
          </a:stretch>
        </p:blipFill>
        <p:spPr>
          <a:xfrm>
            <a:off x="2954655" y="1705570"/>
            <a:ext cx="2163842" cy="1940838"/>
          </a:xfrm>
          <a:prstGeom prst="rect">
            <a:avLst/>
          </a:prstGeom>
        </p:spPr>
      </p:pic>
      <p:sp>
        <p:nvSpPr>
          <p:cNvPr id="4" name="Text 1"/>
          <p:cNvSpPr/>
          <p:nvPr/>
        </p:nvSpPr>
        <p:spPr>
          <a:xfrm>
            <a:off x="3976092" y="2717959"/>
            <a:ext cx="120729" cy="433149"/>
          </a:xfrm>
          <a:prstGeom prst="rect">
            <a:avLst/>
          </a:prstGeom>
          <a:noFill/>
          <a:ln/>
        </p:spPr>
        <p:txBody>
          <a:bodyPr wrap="none" lIns="0" tIns="0" rIns="0" bIns="0" rtlCol="0" anchor="t"/>
          <a:lstStyle/>
          <a:p>
            <a:pPr algn="ctr" indent="0" marL="0">
              <a:lnSpc>
                <a:spcPts val="3400"/>
              </a:lnSpc>
              <a:buNone/>
            </a:pPr>
            <a:r>
              <a:rPr lang="en-US" sz="2100" dirty="0">
                <a:solidFill>
                  <a:srgbClr val="49495A"/>
                </a:solidFill>
                <a:latin typeface="Libre Baskerville" pitchFamily="34" charset="0"/>
                <a:ea typeface="Libre Baskerville" pitchFamily="34" charset="-122"/>
                <a:cs typeface="Libre Baskerville" pitchFamily="34" charset="-120"/>
              </a:rPr>
              <a:t>1</a:t>
            </a:r>
            <a:endParaRPr lang="en-US" sz="2100" dirty="0"/>
          </a:p>
        </p:txBody>
      </p:sp>
      <p:sp>
        <p:nvSpPr>
          <p:cNvPr id="5" name="Text 2"/>
          <p:cNvSpPr/>
          <p:nvPr/>
        </p:nvSpPr>
        <p:spPr>
          <a:xfrm>
            <a:off x="5335072" y="2095381"/>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Kecepatan</a:t>
            </a:r>
            <a:endParaRPr lang="en-US" sz="2100" dirty="0"/>
          </a:p>
        </p:txBody>
      </p:sp>
      <p:sp>
        <p:nvSpPr>
          <p:cNvPr id="6" name="Text 3"/>
          <p:cNvSpPr/>
          <p:nvPr/>
        </p:nvSpPr>
        <p:spPr>
          <a:xfrm>
            <a:off x="5335072" y="2563654"/>
            <a:ext cx="8320683" cy="692944"/>
          </a:xfrm>
          <a:prstGeom prst="rect">
            <a:avLst/>
          </a:prstGeom>
          <a:noFill/>
          <a:ln/>
        </p:spPr>
        <p:txBody>
          <a:bodyPr wrap="square" lIns="0" tIns="0" rIns="0" bIns="0" rtlCol="0" anchor="t"/>
          <a:lstStyle/>
          <a:p>
            <a:pPr algn="l" indent="0" marL="0">
              <a:lnSpc>
                <a:spcPts val="2700"/>
              </a:lnSpc>
              <a:buNone/>
            </a:pPr>
            <a:r>
              <a:rPr lang="en-US" sz="1700" dirty="0">
                <a:solidFill>
                  <a:srgbClr val="49495A"/>
                </a:solidFill>
                <a:latin typeface="Open Sans" pitchFamily="34" charset="0"/>
                <a:ea typeface="Open Sans" pitchFamily="34" charset="-122"/>
                <a:cs typeface="Open Sans" pitchFamily="34" charset="-120"/>
              </a:rPr>
              <a:t>FMC meningkatkan kecepatan transfer data, memungkinkan akses lebih cepat dan lebih responsif ke data dan aplikasi berbasis cloud.</a:t>
            </a:r>
            <a:endParaRPr lang="en-US" sz="1700" dirty="0"/>
          </a:p>
        </p:txBody>
      </p:sp>
      <p:sp>
        <p:nvSpPr>
          <p:cNvPr id="7" name="Shape 4"/>
          <p:cNvSpPr/>
          <p:nvPr/>
        </p:nvSpPr>
        <p:spPr>
          <a:xfrm>
            <a:off x="5172551" y="3658195"/>
            <a:ext cx="8645723" cy="15240"/>
          </a:xfrm>
          <a:prstGeom prst="roundRect">
            <a:avLst>
              <a:gd name="adj" fmla="val 213188"/>
            </a:avLst>
          </a:prstGeom>
          <a:solidFill>
            <a:srgbClr val="D0CED9"/>
          </a:solidFill>
          <a:ln/>
        </p:spPr>
      </p:sp>
      <p:pic>
        <p:nvPicPr>
          <p:cNvPr id="8" name="Image 1" descr="preencoded.png">    </p:cNvPr>
          <p:cNvPicPr>
            <a:picLocks noChangeAspect="1"/>
          </p:cNvPicPr>
          <p:nvPr/>
        </p:nvPicPr>
        <p:blipFill>
          <a:blip r:embed="rId2"/>
          <a:stretch>
            <a:fillRect/>
          </a:stretch>
        </p:blipFill>
        <p:spPr>
          <a:xfrm>
            <a:off x="1872734" y="3700463"/>
            <a:ext cx="4327684" cy="1940838"/>
          </a:xfrm>
          <a:prstGeom prst="rect">
            <a:avLst/>
          </a:prstGeom>
        </p:spPr>
      </p:pic>
      <p:sp>
        <p:nvSpPr>
          <p:cNvPr id="9" name="Text 5"/>
          <p:cNvSpPr/>
          <p:nvPr/>
        </p:nvSpPr>
        <p:spPr>
          <a:xfrm>
            <a:off x="3953113" y="4454247"/>
            <a:ext cx="166807" cy="433149"/>
          </a:xfrm>
          <a:prstGeom prst="rect">
            <a:avLst/>
          </a:prstGeom>
          <a:noFill/>
          <a:ln/>
        </p:spPr>
        <p:txBody>
          <a:bodyPr wrap="none" lIns="0" tIns="0" rIns="0" bIns="0" rtlCol="0" anchor="t"/>
          <a:lstStyle/>
          <a:p>
            <a:pPr algn="ctr" indent="0" marL="0">
              <a:lnSpc>
                <a:spcPts val="3400"/>
              </a:lnSpc>
              <a:buNone/>
            </a:pPr>
            <a:r>
              <a:rPr lang="en-US" sz="2100" dirty="0">
                <a:solidFill>
                  <a:srgbClr val="49495A"/>
                </a:solidFill>
                <a:latin typeface="Libre Baskerville" pitchFamily="34" charset="0"/>
                <a:ea typeface="Libre Baskerville" pitchFamily="34" charset="-122"/>
                <a:cs typeface="Libre Baskerville" pitchFamily="34" charset="-120"/>
              </a:rPr>
              <a:t>2</a:t>
            </a:r>
            <a:endParaRPr lang="en-US" sz="2100" dirty="0"/>
          </a:p>
        </p:txBody>
      </p:sp>
      <p:sp>
        <p:nvSpPr>
          <p:cNvPr id="10" name="Text 6"/>
          <p:cNvSpPr/>
          <p:nvPr/>
        </p:nvSpPr>
        <p:spPr>
          <a:xfrm>
            <a:off x="6416993" y="3917037"/>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Bandwidth</a:t>
            </a:r>
            <a:endParaRPr lang="en-US" sz="2100" dirty="0"/>
          </a:p>
        </p:txBody>
      </p:sp>
      <p:sp>
        <p:nvSpPr>
          <p:cNvPr id="11" name="Text 7"/>
          <p:cNvSpPr/>
          <p:nvPr/>
        </p:nvSpPr>
        <p:spPr>
          <a:xfrm>
            <a:off x="6416993" y="4385310"/>
            <a:ext cx="7238762" cy="1039416"/>
          </a:xfrm>
          <a:prstGeom prst="rect">
            <a:avLst/>
          </a:prstGeom>
          <a:noFill/>
          <a:ln/>
        </p:spPr>
        <p:txBody>
          <a:bodyPr wrap="square" lIns="0" tIns="0" rIns="0" bIns="0" rtlCol="0" anchor="t"/>
          <a:lstStyle/>
          <a:p>
            <a:pPr algn="l" indent="0" marL="0">
              <a:lnSpc>
                <a:spcPts val="2700"/>
              </a:lnSpc>
              <a:buNone/>
            </a:pPr>
            <a:r>
              <a:rPr lang="en-US" sz="1700" dirty="0">
                <a:solidFill>
                  <a:srgbClr val="49495A"/>
                </a:solidFill>
                <a:latin typeface="Open Sans" pitchFamily="34" charset="0"/>
                <a:ea typeface="Open Sans" pitchFamily="34" charset="-122"/>
                <a:cs typeface="Open Sans" pitchFamily="34" charset="-120"/>
              </a:rPr>
              <a:t>FMC memberikan bandwidth yang lebih besar, memungkinkan penggunaan aplikasi data-intensif seperti streaming video dan game online.</a:t>
            </a:r>
            <a:endParaRPr lang="en-US" sz="1700" dirty="0"/>
          </a:p>
        </p:txBody>
      </p:sp>
      <p:sp>
        <p:nvSpPr>
          <p:cNvPr id="12" name="Shape 8"/>
          <p:cNvSpPr/>
          <p:nvPr/>
        </p:nvSpPr>
        <p:spPr>
          <a:xfrm>
            <a:off x="6254472" y="5653088"/>
            <a:ext cx="7563803" cy="15240"/>
          </a:xfrm>
          <a:prstGeom prst="roundRect">
            <a:avLst>
              <a:gd name="adj" fmla="val 213188"/>
            </a:avLst>
          </a:prstGeom>
          <a:solidFill>
            <a:srgbClr val="D0CED9"/>
          </a:solidFill>
          <a:ln/>
        </p:spPr>
      </p:sp>
      <p:pic>
        <p:nvPicPr>
          <p:cNvPr id="13" name="Image 2" descr="preencoded.png">    </p:cNvPr>
          <p:cNvPicPr>
            <a:picLocks noChangeAspect="1"/>
          </p:cNvPicPr>
          <p:nvPr/>
        </p:nvPicPr>
        <p:blipFill>
          <a:blip r:embed="rId3"/>
          <a:stretch>
            <a:fillRect/>
          </a:stretch>
        </p:blipFill>
        <p:spPr>
          <a:xfrm>
            <a:off x="790813" y="5695355"/>
            <a:ext cx="6491526" cy="1940838"/>
          </a:xfrm>
          <a:prstGeom prst="rect">
            <a:avLst/>
          </a:prstGeom>
        </p:spPr>
      </p:pic>
      <p:sp>
        <p:nvSpPr>
          <p:cNvPr id="14" name="Text 9"/>
          <p:cNvSpPr/>
          <p:nvPr/>
        </p:nvSpPr>
        <p:spPr>
          <a:xfrm>
            <a:off x="3953113" y="6449139"/>
            <a:ext cx="166807" cy="433149"/>
          </a:xfrm>
          <a:prstGeom prst="rect">
            <a:avLst/>
          </a:prstGeom>
          <a:noFill/>
          <a:ln/>
        </p:spPr>
        <p:txBody>
          <a:bodyPr wrap="none" lIns="0" tIns="0" rIns="0" bIns="0" rtlCol="0" anchor="t"/>
          <a:lstStyle/>
          <a:p>
            <a:pPr algn="ctr" indent="0" marL="0">
              <a:lnSpc>
                <a:spcPts val="3400"/>
              </a:lnSpc>
              <a:buNone/>
            </a:pPr>
            <a:r>
              <a:rPr lang="en-US" sz="2100" dirty="0">
                <a:solidFill>
                  <a:srgbClr val="49495A"/>
                </a:solidFill>
                <a:latin typeface="Libre Baskerville" pitchFamily="34" charset="0"/>
                <a:ea typeface="Libre Baskerville" pitchFamily="34" charset="-122"/>
                <a:cs typeface="Libre Baskerville" pitchFamily="34" charset="-120"/>
              </a:rPr>
              <a:t>3</a:t>
            </a:r>
            <a:endParaRPr lang="en-US" sz="2100" dirty="0"/>
          </a:p>
        </p:txBody>
      </p:sp>
      <p:sp>
        <p:nvSpPr>
          <p:cNvPr id="15" name="Text 10"/>
          <p:cNvSpPr/>
          <p:nvPr/>
        </p:nvSpPr>
        <p:spPr>
          <a:xfrm>
            <a:off x="7498913" y="5911929"/>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Interkoneksi</a:t>
            </a:r>
            <a:endParaRPr lang="en-US" sz="2100" dirty="0"/>
          </a:p>
        </p:txBody>
      </p:sp>
      <p:sp>
        <p:nvSpPr>
          <p:cNvPr id="16" name="Text 11"/>
          <p:cNvSpPr/>
          <p:nvPr/>
        </p:nvSpPr>
        <p:spPr>
          <a:xfrm>
            <a:off x="7498913" y="6380202"/>
            <a:ext cx="6156841" cy="1039416"/>
          </a:xfrm>
          <a:prstGeom prst="rect">
            <a:avLst/>
          </a:prstGeom>
          <a:noFill/>
          <a:ln/>
        </p:spPr>
        <p:txBody>
          <a:bodyPr wrap="square" lIns="0" tIns="0" rIns="0" bIns="0" rtlCol="0" anchor="t"/>
          <a:lstStyle/>
          <a:p>
            <a:pPr algn="l" indent="0" marL="0">
              <a:lnSpc>
                <a:spcPts val="2700"/>
              </a:lnSpc>
              <a:buNone/>
            </a:pPr>
            <a:r>
              <a:rPr lang="en-US" sz="1700" dirty="0">
                <a:solidFill>
                  <a:srgbClr val="49495A"/>
                </a:solidFill>
                <a:latin typeface="Open Sans" pitchFamily="34" charset="0"/>
                <a:ea typeface="Open Sans" pitchFamily="34" charset="-122"/>
                <a:cs typeface="Open Sans" pitchFamily="34" charset="-120"/>
              </a:rPr>
              <a:t>FMC menghubungkan jaringan seluler dan tetap, memungkinkan interkoneksi yang lebih seamless antara berbagai perangkat dan jaringan.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9379" y="759738"/>
            <a:ext cx="13131641" cy="1338263"/>
          </a:xfrm>
          <a:prstGeom prst="rect">
            <a:avLst/>
          </a:prstGeom>
          <a:noFill/>
          <a:ln/>
        </p:spPr>
        <p:txBody>
          <a:bodyPr wrap="square" lIns="0" tIns="0" rIns="0" bIns="0" rtlCol="0" anchor="t"/>
          <a:lstStyle/>
          <a:p>
            <a:pPr indent="0" marL="0">
              <a:lnSpc>
                <a:spcPts val="5250"/>
              </a:lnSpc>
              <a:buNone/>
            </a:pPr>
            <a:r>
              <a:rPr lang="en-US" sz="4200" dirty="0">
                <a:solidFill>
                  <a:srgbClr val="403CCF"/>
                </a:solidFill>
                <a:latin typeface="Libre Baskerville" pitchFamily="34" charset="0"/>
                <a:ea typeface="Libre Baskerville" pitchFamily="34" charset="-122"/>
                <a:cs typeface="Libre Baskerville" pitchFamily="34" charset="-120"/>
              </a:rPr>
              <a:t>Dampak Starlink pada Perkembangan Jaringan Komputer</a:t>
            </a:r>
            <a:endParaRPr lang="en-US" sz="4200" dirty="0"/>
          </a:p>
        </p:txBody>
      </p:sp>
      <p:sp>
        <p:nvSpPr>
          <p:cNvPr id="3" name="Shape 1"/>
          <p:cNvSpPr/>
          <p:nvPr/>
        </p:nvSpPr>
        <p:spPr>
          <a:xfrm>
            <a:off x="749379" y="2526268"/>
            <a:ext cx="2188488" cy="1233845"/>
          </a:xfrm>
          <a:prstGeom prst="roundRect">
            <a:avLst>
              <a:gd name="adj" fmla="val 2603"/>
            </a:avLst>
          </a:prstGeom>
          <a:solidFill>
            <a:srgbClr val="EAE8F3"/>
          </a:solidFill>
          <a:ln/>
        </p:spPr>
      </p:sp>
      <p:sp>
        <p:nvSpPr>
          <p:cNvPr id="4" name="Text 2"/>
          <p:cNvSpPr/>
          <p:nvPr/>
        </p:nvSpPr>
        <p:spPr>
          <a:xfrm>
            <a:off x="963454" y="2929057"/>
            <a:ext cx="119420" cy="428149"/>
          </a:xfrm>
          <a:prstGeom prst="rect">
            <a:avLst/>
          </a:prstGeom>
          <a:noFill/>
          <a:ln/>
        </p:spPr>
        <p:txBody>
          <a:bodyPr wrap="none" lIns="0" tIns="0" rIns="0" bIns="0" rtlCol="0" anchor="t"/>
          <a:lstStyle/>
          <a:p>
            <a:pPr algn="ctr" indent="0" marL="0">
              <a:lnSpc>
                <a:spcPts val="3350"/>
              </a:lnSpc>
              <a:buNone/>
            </a:pPr>
            <a:r>
              <a:rPr lang="en-US" sz="2100" dirty="0">
                <a:solidFill>
                  <a:srgbClr val="49495A"/>
                </a:solidFill>
                <a:latin typeface="Libre Baskerville" pitchFamily="34" charset="0"/>
                <a:ea typeface="Libre Baskerville" pitchFamily="34" charset="-122"/>
                <a:cs typeface="Libre Baskerville" pitchFamily="34" charset="-120"/>
              </a:rPr>
              <a:t>1</a:t>
            </a:r>
            <a:endParaRPr lang="en-US" sz="2100" dirty="0"/>
          </a:p>
        </p:txBody>
      </p:sp>
      <p:sp>
        <p:nvSpPr>
          <p:cNvPr id="5" name="Text 3"/>
          <p:cNvSpPr/>
          <p:nvPr/>
        </p:nvSpPr>
        <p:spPr>
          <a:xfrm>
            <a:off x="3151942" y="2740343"/>
            <a:ext cx="2676644" cy="334566"/>
          </a:xfrm>
          <a:prstGeom prst="rect">
            <a:avLst/>
          </a:prstGeom>
          <a:noFill/>
          <a:ln/>
        </p:spPr>
        <p:txBody>
          <a:bodyPr wrap="none" lIns="0" tIns="0" rIns="0" bIns="0" rtlCol="0" anchor="t"/>
          <a:lstStyle/>
          <a:p>
            <a:pPr algn="l" indent="0" marL="0">
              <a:lnSpc>
                <a:spcPts val="2600"/>
              </a:lnSpc>
              <a:buNone/>
            </a:pPr>
            <a:r>
              <a:rPr lang="en-US" sz="2100" dirty="0">
                <a:solidFill>
                  <a:srgbClr val="49495A"/>
                </a:solidFill>
                <a:latin typeface="Libre Baskerville" pitchFamily="34" charset="0"/>
                <a:ea typeface="Libre Baskerville" pitchFamily="34" charset="-122"/>
                <a:cs typeface="Libre Baskerville" pitchFamily="34" charset="-120"/>
              </a:rPr>
              <a:t>Internet Satelit</a:t>
            </a:r>
            <a:endParaRPr lang="en-US" sz="2100" dirty="0"/>
          </a:p>
        </p:txBody>
      </p:sp>
      <p:sp>
        <p:nvSpPr>
          <p:cNvPr id="6" name="Text 4"/>
          <p:cNvSpPr/>
          <p:nvPr/>
        </p:nvSpPr>
        <p:spPr>
          <a:xfrm>
            <a:off x="3151942" y="3203377"/>
            <a:ext cx="10311765" cy="342662"/>
          </a:xfrm>
          <a:prstGeom prst="rect">
            <a:avLst/>
          </a:prstGeom>
          <a:noFill/>
          <a:ln/>
        </p:spPr>
        <p:txBody>
          <a:bodyPr wrap="none" lIns="0" tIns="0" rIns="0" bIns="0" rtlCol="0" anchor="t"/>
          <a:lstStyle/>
          <a:p>
            <a:pPr algn="l" indent="0" marL="0">
              <a:lnSpc>
                <a:spcPts val="2650"/>
              </a:lnSpc>
              <a:buNone/>
            </a:pPr>
            <a:r>
              <a:rPr lang="en-US" sz="1650" dirty="0">
                <a:solidFill>
                  <a:srgbClr val="49495A"/>
                </a:solidFill>
                <a:latin typeface="Open Sans" pitchFamily="34" charset="0"/>
                <a:ea typeface="Open Sans" pitchFamily="34" charset="-122"/>
                <a:cs typeface="Open Sans" pitchFamily="34" charset="-120"/>
              </a:rPr>
              <a:t>Starlink memperluas akses internet ke daerah terpencil dan pedesaan yang sebelumnya tidak terlayani.</a:t>
            </a:r>
            <a:endParaRPr lang="en-US" sz="1650" dirty="0"/>
          </a:p>
        </p:txBody>
      </p:sp>
      <p:sp>
        <p:nvSpPr>
          <p:cNvPr id="7" name="Shape 5"/>
          <p:cNvSpPr/>
          <p:nvPr/>
        </p:nvSpPr>
        <p:spPr>
          <a:xfrm>
            <a:off x="3044904" y="3744873"/>
            <a:ext cx="10729079" cy="15240"/>
          </a:xfrm>
          <a:prstGeom prst="roundRect">
            <a:avLst>
              <a:gd name="adj" fmla="val 210766"/>
            </a:avLst>
          </a:prstGeom>
          <a:solidFill>
            <a:srgbClr val="D0CED9"/>
          </a:solidFill>
          <a:ln/>
        </p:spPr>
      </p:sp>
      <p:sp>
        <p:nvSpPr>
          <p:cNvPr id="8" name="Shape 6"/>
          <p:cNvSpPr/>
          <p:nvPr/>
        </p:nvSpPr>
        <p:spPr>
          <a:xfrm>
            <a:off x="749379" y="3867150"/>
            <a:ext cx="4377095" cy="1576507"/>
          </a:xfrm>
          <a:prstGeom prst="roundRect">
            <a:avLst>
              <a:gd name="adj" fmla="val 2037"/>
            </a:avLst>
          </a:prstGeom>
          <a:solidFill>
            <a:srgbClr val="EAE8F3"/>
          </a:solidFill>
          <a:ln/>
        </p:spPr>
      </p:sp>
      <p:sp>
        <p:nvSpPr>
          <p:cNvPr id="9" name="Text 7"/>
          <p:cNvSpPr/>
          <p:nvPr/>
        </p:nvSpPr>
        <p:spPr>
          <a:xfrm>
            <a:off x="963454" y="4441269"/>
            <a:ext cx="164902" cy="428149"/>
          </a:xfrm>
          <a:prstGeom prst="rect">
            <a:avLst/>
          </a:prstGeom>
          <a:noFill/>
          <a:ln/>
        </p:spPr>
        <p:txBody>
          <a:bodyPr wrap="none" lIns="0" tIns="0" rIns="0" bIns="0" rtlCol="0" anchor="t"/>
          <a:lstStyle/>
          <a:p>
            <a:pPr algn="ctr" indent="0" marL="0">
              <a:lnSpc>
                <a:spcPts val="3350"/>
              </a:lnSpc>
              <a:buNone/>
            </a:pPr>
            <a:r>
              <a:rPr lang="en-US" sz="2100" dirty="0">
                <a:solidFill>
                  <a:srgbClr val="49495A"/>
                </a:solidFill>
                <a:latin typeface="Libre Baskerville" pitchFamily="34" charset="0"/>
                <a:ea typeface="Libre Baskerville" pitchFamily="34" charset="-122"/>
                <a:cs typeface="Libre Baskerville" pitchFamily="34" charset="-120"/>
              </a:rPr>
              <a:t>2</a:t>
            </a:r>
            <a:endParaRPr lang="en-US" sz="2100" dirty="0"/>
          </a:p>
        </p:txBody>
      </p:sp>
      <p:sp>
        <p:nvSpPr>
          <p:cNvPr id="10" name="Text 8"/>
          <p:cNvSpPr/>
          <p:nvPr/>
        </p:nvSpPr>
        <p:spPr>
          <a:xfrm>
            <a:off x="5340548" y="4081224"/>
            <a:ext cx="3274338" cy="334566"/>
          </a:xfrm>
          <a:prstGeom prst="rect">
            <a:avLst/>
          </a:prstGeom>
          <a:noFill/>
          <a:ln/>
        </p:spPr>
        <p:txBody>
          <a:bodyPr wrap="none" lIns="0" tIns="0" rIns="0" bIns="0" rtlCol="0" anchor="t"/>
          <a:lstStyle/>
          <a:p>
            <a:pPr algn="l" indent="0" marL="0">
              <a:lnSpc>
                <a:spcPts val="2600"/>
              </a:lnSpc>
              <a:buNone/>
            </a:pPr>
            <a:r>
              <a:rPr lang="en-US" sz="2100" dirty="0">
                <a:solidFill>
                  <a:srgbClr val="49495A"/>
                </a:solidFill>
                <a:latin typeface="Libre Baskerville" pitchFamily="34" charset="0"/>
                <a:ea typeface="Libre Baskerville" pitchFamily="34" charset="-122"/>
                <a:cs typeface="Libre Baskerville" pitchFamily="34" charset="-120"/>
              </a:rPr>
              <a:t>Peningkatan Bandwidth</a:t>
            </a:r>
            <a:endParaRPr lang="en-US" sz="2100" dirty="0"/>
          </a:p>
        </p:txBody>
      </p:sp>
      <p:sp>
        <p:nvSpPr>
          <p:cNvPr id="11" name="Text 9"/>
          <p:cNvSpPr/>
          <p:nvPr/>
        </p:nvSpPr>
        <p:spPr>
          <a:xfrm>
            <a:off x="5340548" y="4544258"/>
            <a:ext cx="8326398" cy="685324"/>
          </a:xfrm>
          <a:prstGeom prst="rect">
            <a:avLst/>
          </a:prstGeom>
          <a:noFill/>
          <a:ln/>
        </p:spPr>
        <p:txBody>
          <a:bodyPr wrap="square" lIns="0" tIns="0" rIns="0" bIns="0" rtlCol="0" anchor="t"/>
          <a:lstStyle/>
          <a:p>
            <a:pPr algn="l" indent="0" marL="0">
              <a:lnSpc>
                <a:spcPts val="2650"/>
              </a:lnSpc>
              <a:buNone/>
            </a:pPr>
            <a:r>
              <a:rPr lang="en-US" sz="1650" dirty="0">
                <a:solidFill>
                  <a:srgbClr val="49495A"/>
                </a:solidFill>
                <a:latin typeface="Open Sans" pitchFamily="34" charset="0"/>
                <a:ea typeface="Open Sans" pitchFamily="34" charset="-122"/>
                <a:cs typeface="Open Sans" pitchFamily="34" charset="-120"/>
              </a:rPr>
              <a:t>Starlink menawarkan bandwidth yang lebih tinggi dan kecepatan internet yang lebih cepat dibandingkan dengan koneksi internet satelit tradisional.</a:t>
            </a:r>
            <a:endParaRPr lang="en-US" sz="1650" dirty="0"/>
          </a:p>
        </p:txBody>
      </p:sp>
      <p:sp>
        <p:nvSpPr>
          <p:cNvPr id="12" name="Shape 10"/>
          <p:cNvSpPr/>
          <p:nvPr/>
        </p:nvSpPr>
        <p:spPr>
          <a:xfrm>
            <a:off x="5233511" y="5428417"/>
            <a:ext cx="8540472" cy="15240"/>
          </a:xfrm>
          <a:prstGeom prst="roundRect">
            <a:avLst>
              <a:gd name="adj" fmla="val 210766"/>
            </a:avLst>
          </a:prstGeom>
          <a:solidFill>
            <a:srgbClr val="D0CED9"/>
          </a:solidFill>
          <a:ln/>
        </p:spPr>
      </p:sp>
      <p:sp>
        <p:nvSpPr>
          <p:cNvPr id="13" name="Shape 11"/>
          <p:cNvSpPr/>
          <p:nvPr/>
        </p:nvSpPr>
        <p:spPr>
          <a:xfrm>
            <a:off x="749379" y="5550694"/>
            <a:ext cx="6565821" cy="1919168"/>
          </a:xfrm>
          <a:prstGeom prst="roundRect">
            <a:avLst>
              <a:gd name="adj" fmla="val 1674"/>
            </a:avLst>
          </a:prstGeom>
          <a:solidFill>
            <a:srgbClr val="EAE8F3"/>
          </a:solidFill>
          <a:ln/>
        </p:spPr>
      </p:sp>
      <p:sp>
        <p:nvSpPr>
          <p:cNvPr id="14" name="Text 12"/>
          <p:cNvSpPr/>
          <p:nvPr/>
        </p:nvSpPr>
        <p:spPr>
          <a:xfrm>
            <a:off x="963454" y="6296144"/>
            <a:ext cx="164902" cy="428149"/>
          </a:xfrm>
          <a:prstGeom prst="rect">
            <a:avLst/>
          </a:prstGeom>
          <a:noFill/>
          <a:ln/>
        </p:spPr>
        <p:txBody>
          <a:bodyPr wrap="none" lIns="0" tIns="0" rIns="0" bIns="0" rtlCol="0" anchor="t"/>
          <a:lstStyle/>
          <a:p>
            <a:pPr algn="ctr" indent="0" marL="0">
              <a:lnSpc>
                <a:spcPts val="3350"/>
              </a:lnSpc>
              <a:buNone/>
            </a:pPr>
            <a:r>
              <a:rPr lang="en-US" sz="2100" dirty="0">
                <a:solidFill>
                  <a:srgbClr val="49495A"/>
                </a:solidFill>
                <a:latin typeface="Libre Baskerville" pitchFamily="34" charset="0"/>
                <a:ea typeface="Libre Baskerville" pitchFamily="34" charset="-122"/>
                <a:cs typeface="Libre Baskerville" pitchFamily="34" charset="-120"/>
              </a:rPr>
              <a:t>3</a:t>
            </a:r>
            <a:endParaRPr lang="en-US" sz="2100" dirty="0"/>
          </a:p>
        </p:txBody>
      </p:sp>
      <p:sp>
        <p:nvSpPr>
          <p:cNvPr id="15" name="Text 13"/>
          <p:cNvSpPr/>
          <p:nvPr/>
        </p:nvSpPr>
        <p:spPr>
          <a:xfrm>
            <a:off x="7529274" y="5764768"/>
            <a:ext cx="2676644" cy="334566"/>
          </a:xfrm>
          <a:prstGeom prst="rect">
            <a:avLst/>
          </a:prstGeom>
          <a:noFill/>
          <a:ln/>
        </p:spPr>
        <p:txBody>
          <a:bodyPr wrap="none" lIns="0" tIns="0" rIns="0" bIns="0" rtlCol="0" anchor="t"/>
          <a:lstStyle/>
          <a:p>
            <a:pPr algn="l" indent="0" marL="0">
              <a:lnSpc>
                <a:spcPts val="2600"/>
              </a:lnSpc>
              <a:buNone/>
            </a:pPr>
            <a:r>
              <a:rPr lang="en-US" sz="2100" dirty="0">
                <a:solidFill>
                  <a:srgbClr val="49495A"/>
                </a:solidFill>
                <a:latin typeface="Libre Baskerville" pitchFamily="34" charset="0"/>
                <a:ea typeface="Libre Baskerville" pitchFamily="34" charset="-122"/>
                <a:cs typeface="Libre Baskerville" pitchFamily="34" charset="-120"/>
              </a:rPr>
              <a:t>Kompetisi</a:t>
            </a:r>
            <a:endParaRPr lang="en-US" sz="2100" dirty="0"/>
          </a:p>
        </p:txBody>
      </p:sp>
      <p:sp>
        <p:nvSpPr>
          <p:cNvPr id="16" name="Text 14"/>
          <p:cNvSpPr/>
          <p:nvPr/>
        </p:nvSpPr>
        <p:spPr>
          <a:xfrm>
            <a:off x="7529274" y="6227802"/>
            <a:ext cx="6137672" cy="1027986"/>
          </a:xfrm>
          <a:prstGeom prst="rect">
            <a:avLst/>
          </a:prstGeom>
          <a:noFill/>
          <a:ln/>
        </p:spPr>
        <p:txBody>
          <a:bodyPr wrap="square" lIns="0" tIns="0" rIns="0" bIns="0" rtlCol="0" anchor="t"/>
          <a:lstStyle/>
          <a:p>
            <a:pPr algn="l" indent="0" marL="0">
              <a:lnSpc>
                <a:spcPts val="2650"/>
              </a:lnSpc>
              <a:buNone/>
            </a:pPr>
            <a:r>
              <a:rPr lang="en-US" sz="1650" dirty="0">
                <a:solidFill>
                  <a:srgbClr val="49495A"/>
                </a:solidFill>
                <a:latin typeface="Open Sans" pitchFamily="34" charset="0"/>
                <a:ea typeface="Open Sans" pitchFamily="34" charset="-122"/>
                <a:cs typeface="Open Sans" pitchFamily="34" charset="-120"/>
              </a:rPr>
              <a:t>Starlink menciptakan persaingan di pasar internet, mendorong inovasi dan peningkatan layanan oleh penyedia internet lainnya.</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Dampak Starlink pada Operator Telepon Seluler</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Persaingan</a:t>
            </a:r>
            <a:endParaRPr lang="en-US" sz="2200" dirty="0"/>
          </a:p>
        </p:txBody>
      </p:sp>
      <p:sp>
        <p:nvSpPr>
          <p:cNvPr id="4" name="Text 2"/>
          <p:cNvSpPr/>
          <p:nvPr/>
        </p:nvSpPr>
        <p:spPr>
          <a:xfrm>
            <a:off x="793790" y="456973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Starlink dapat memberikan persaingan bagi operator telepon seluler, terutama di daerah terpencil dan pedesaan di mana operator tradisional memiliki infrastruktur terbatas.</a:t>
            </a:r>
            <a:endParaRPr lang="en-US" sz="1750" dirty="0"/>
          </a:p>
        </p:txBody>
      </p:sp>
      <p:sp>
        <p:nvSpPr>
          <p:cNvPr id="5" name="Text 3"/>
          <p:cNvSpPr/>
          <p:nvPr/>
        </p:nvSpPr>
        <p:spPr>
          <a:xfrm>
            <a:off x="7599521" y="398859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Peluang Baru</a:t>
            </a:r>
            <a:endParaRPr lang="en-US" sz="2200" dirty="0"/>
          </a:p>
        </p:txBody>
      </p:sp>
      <p:sp>
        <p:nvSpPr>
          <p:cNvPr id="6" name="Text 4"/>
          <p:cNvSpPr/>
          <p:nvPr/>
        </p:nvSpPr>
        <p:spPr>
          <a:xfrm>
            <a:off x="7599521" y="4569738"/>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Operator telepon seluler dapat berkolaborasi dengan Starlink untuk menawarkan layanan internet satelit sebagai tambahan untuk jaringan seluler mereka.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8263" y="531971"/>
            <a:ext cx="7900273" cy="1110377"/>
          </a:xfrm>
          <a:prstGeom prst="rect">
            <a:avLst/>
          </a:prstGeom>
          <a:noFill/>
          <a:ln/>
        </p:spPr>
        <p:txBody>
          <a:bodyPr wrap="square" lIns="0" tIns="0" rIns="0" bIns="0" rtlCol="0" anchor="t"/>
          <a:lstStyle/>
          <a:p>
            <a:pPr indent="0" marL="0">
              <a:lnSpc>
                <a:spcPts val="4350"/>
              </a:lnSpc>
              <a:buNone/>
            </a:pPr>
            <a:r>
              <a:rPr lang="en-US" sz="3450" dirty="0">
                <a:solidFill>
                  <a:srgbClr val="403CCF"/>
                </a:solidFill>
                <a:latin typeface="Libre Baskerville" pitchFamily="34" charset="0"/>
                <a:ea typeface="Libre Baskerville" pitchFamily="34" charset="-122"/>
                <a:cs typeface="Libre Baskerville" pitchFamily="34" charset="-120"/>
              </a:rPr>
              <a:t>Maraknya Jaringan Komputer RT/RW Net Ilegal</a:t>
            </a:r>
            <a:endParaRPr lang="en-US" sz="3450" dirty="0"/>
          </a:p>
        </p:txBody>
      </p:sp>
      <p:pic>
        <p:nvPicPr>
          <p:cNvPr id="4" name="Image 1" descr="preencoded.png">    </p:cNvPr>
          <p:cNvPicPr>
            <a:picLocks noChangeAspect="1"/>
          </p:cNvPicPr>
          <p:nvPr/>
        </p:nvPicPr>
        <p:blipFill>
          <a:blip r:embed="rId2"/>
          <a:stretch>
            <a:fillRect/>
          </a:stretch>
        </p:blipFill>
        <p:spPr>
          <a:xfrm>
            <a:off x="6108263" y="1908810"/>
            <a:ext cx="444103" cy="444103"/>
          </a:xfrm>
          <a:prstGeom prst="rect">
            <a:avLst/>
          </a:prstGeom>
        </p:spPr>
      </p:pic>
      <p:sp>
        <p:nvSpPr>
          <p:cNvPr id="5" name="Text 1"/>
          <p:cNvSpPr/>
          <p:nvPr/>
        </p:nvSpPr>
        <p:spPr>
          <a:xfrm>
            <a:off x="6108263" y="2530554"/>
            <a:ext cx="2351842" cy="277535"/>
          </a:xfrm>
          <a:prstGeom prst="rect">
            <a:avLst/>
          </a:prstGeom>
          <a:noFill/>
          <a:ln/>
        </p:spPr>
        <p:txBody>
          <a:bodyPr wrap="none" lIns="0" tIns="0" rIns="0" bIns="0" rtlCol="0" anchor="t"/>
          <a:lstStyle/>
          <a:p>
            <a:pPr algn="l" indent="0" marL="0">
              <a:lnSpc>
                <a:spcPts val="2150"/>
              </a:lnSpc>
              <a:buNone/>
            </a:pPr>
            <a:r>
              <a:rPr lang="en-US" sz="1700" dirty="0">
                <a:solidFill>
                  <a:srgbClr val="49495A"/>
                </a:solidFill>
                <a:latin typeface="Libre Baskerville" pitchFamily="34" charset="0"/>
                <a:ea typeface="Libre Baskerville" pitchFamily="34" charset="-122"/>
                <a:cs typeface="Libre Baskerville" pitchFamily="34" charset="-120"/>
              </a:rPr>
              <a:t>Ancaman Keamanan</a:t>
            </a:r>
            <a:endParaRPr lang="en-US" sz="1700" dirty="0"/>
          </a:p>
        </p:txBody>
      </p:sp>
      <p:sp>
        <p:nvSpPr>
          <p:cNvPr id="6" name="Text 2"/>
          <p:cNvSpPr/>
          <p:nvPr/>
        </p:nvSpPr>
        <p:spPr>
          <a:xfrm>
            <a:off x="6108263" y="2914650"/>
            <a:ext cx="7900273" cy="568404"/>
          </a:xfrm>
          <a:prstGeom prst="rect">
            <a:avLst/>
          </a:prstGeom>
          <a:noFill/>
          <a:ln/>
        </p:spPr>
        <p:txBody>
          <a:bodyPr wrap="square" lIns="0" tIns="0" rIns="0" bIns="0" rtlCol="0" anchor="t"/>
          <a:lstStyle/>
          <a:p>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Jaringan RT/RW Net ilegal dapat menjadi pintu masuk bagi ancaman keamanan seperti serangan siber, pencurian data, dan penipuan online.</a:t>
            </a:r>
            <a:endParaRPr lang="en-US" sz="1350" dirty="0"/>
          </a:p>
        </p:txBody>
      </p:sp>
      <p:pic>
        <p:nvPicPr>
          <p:cNvPr id="7" name="Image 2" descr="preencoded.png">    </p:cNvPr>
          <p:cNvPicPr>
            <a:picLocks noChangeAspect="1"/>
          </p:cNvPicPr>
          <p:nvPr/>
        </p:nvPicPr>
        <p:blipFill>
          <a:blip r:embed="rId3"/>
          <a:stretch>
            <a:fillRect/>
          </a:stretch>
        </p:blipFill>
        <p:spPr>
          <a:xfrm>
            <a:off x="6108263" y="4016097"/>
            <a:ext cx="444103" cy="444103"/>
          </a:xfrm>
          <a:prstGeom prst="rect">
            <a:avLst/>
          </a:prstGeom>
        </p:spPr>
      </p:pic>
      <p:sp>
        <p:nvSpPr>
          <p:cNvPr id="8" name="Text 3"/>
          <p:cNvSpPr/>
          <p:nvPr/>
        </p:nvSpPr>
        <p:spPr>
          <a:xfrm>
            <a:off x="6108263" y="4637842"/>
            <a:ext cx="2591991" cy="277535"/>
          </a:xfrm>
          <a:prstGeom prst="rect">
            <a:avLst/>
          </a:prstGeom>
          <a:noFill/>
          <a:ln/>
        </p:spPr>
        <p:txBody>
          <a:bodyPr wrap="none" lIns="0" tIns="0" rIns="0" bIns="0" rtlCol="0" anchor="t"/>
          <a:lstStyle/>
          <a:p>
            <a:pPr algn="l" indent="0" marL="0">
              <a:lnSpc>
                <a:spcPts val="2150"/>
              </a:lnSpc>
              <a:buNone/>
            </a:pPr>
            <a:r>
              <a:rPr lang="en-US" sz="1700" dirty="0">
                <a:solidFill>
                  <a:srgbClr val="49495A"/>
                </a:solidFill>
                <a:latin typeface="Libre Baskerville" pitchFamily="34" charset="0"/>
                <a:ea typeface="Libre Baskerville" pitchFamily="34" charset="-122"/>
                <a:cs typeface="Libre Baskerville" pitchFamily="34" charset="-120"/>
              </a:rPr>
              <a:t>Pelanggaran Hak Cipta</a:t>
            </a:r>
            <a:endParaRPr lang="en-US" sz="1700" dirty="0"/>
          </a:p>
        </p:txBody>
      </p:sp>
      <p:sp>
        <p:nvSpPr>
          <p:cNvPr id="9" name="Text 4"/>
          <p:cNvSpPr/>
          <p:nvPr/>
        </p:nvSpPr>
        <p:spPr>
          <a:xfrm>
            <a:off x="6108263" y="5021937"/>
            <a:ext cx="7900273" cy="568404"/>
          </a:xfrm>
          <a:prstGeom prst="rect">
            <a:avLst/>
          </a:prstGeom>
          <a:noFill/>
          <a:ln/>
        </p:spPr>
        <p:txBody>
          <a:bodyPr wrap="square" lIns="0" tIns="0" rIns="0" bIns="0" rtlCol="0" anchor="t"/>
          <a:lstStyle/>
          <a:p>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Penggunaan jaringan ilegal untuk mengakses konten digital yang dilindungi hak cipta dapat mengakibatkan pelanggaran hukum dan konsekuensi hukum.</a:t>
            </a:r>
            <a:endParaRPr lang="en-US" sz="1350" dirty="0"/>
          </a:p>
        </p:txBody>
      </p:sp>
      <p:pic>
        <p:nvPicPr>
          <p:cNvPr id="10" name="Image 3" descr="preencoded.png">    </p:cNvPr>
          <p:cNvPicPr>
            <a:picLocks noChangeAspect="1"/>
          </p:cNvPicPr>
          <p:nvPr/>
        </p:nvPicPr>
        <p:blipFill>
          <a:blip r:embed="rId4"/>
          <a:stretch>
            <a:fillRect/>
          </a:stretch>
        </p:blipFill>
        <p:spPr>
          <a:xfrm>
            <a:off x="6108263" y="6123384"/>
            <a:ext cx="444103" cy="444103"/>
          </a:xfrm>
          <a:prstGeom prst="rect">
            <a:avLst/>
          </a:prstGeom>
        </p:spPr>
      </p:pic>
      <p:sp>
        <p:nvSpPr>
          <p:cNvPr id="11" name="Text 5"/>
          <p:cNvSpPr/>
          <p:nvPr/>
        </p:nvSpPr>
        <p:spPr>
          <a:xfrm>
            <a:off x="6108263" y="6745129"/>
            <a:ext cx="2676168" cy="277535"/>
          </a:xfrm>
          <a:prstGeom prst="rect">
            <a:avLst/>
          </a:prstGeom>
          <a:noFill/>
          <a:ln/>
        </p:spPr>
        <p:txBody>
          <a:bodyPr wrap="none" lIns="0" tIns="0" rIns="0" bIns="0" rtlCol="0" anchor="t"/>
          <a:lstStyle/>
          <a:p>
            <a:pPr algn="l" indent="0" marL="0">
              <a:lnSpc>
                <a:spcPts val="2150"/>
              </a:lnSpc>
              <a:buNone/>
            </a:pPr>
            <a:r>
              <a:rPr lang="en-US" sz="1700" dirty="0">
                <a:solidFill>
                  <a:srgbClr val="49495A"/>
                </a:solidFill>
                <a:latin typeface="Libre Baskerville" pitchFamily="34" charset="0"/>
                <a:ea typeface="Libre Baskerville" pitchFamily="34" charset="-122"/>
                <a:cs typeface="Libre Baskerville" pitchFamily="34" charset="-120"/>
              </a:rPr>
              <a:t>Kehilangan Pendapatan</a:t>
            </a:r>
            <a:endParaRPr lang="en-US" sz="1700" dirty="0"/>
          </a:p>
        </p:txBody>
      </p:sp>
      <p:sp>
        <p:nvSpPr>
          <p:cNvPr id="12" name="Text 6"/>
          <p:cNvSpPr/>
          <p:nvPr/>
        </p:nvSpPr>
        <p:spPr>
          <a:xfrm>
            <a:off x="6108263" y="7129224"/>
            <a:ext cx="7900273" cy="568404"/>
          </a:xfrm>
          <a:prstGeom prst="rect">
            <a:avLst/>
          </a:prstGeom>
          <a:noFill/>
          <a:ln/>
        </p:spPr>
        <p:txBody>
          <a:bodyPr wrap="square" lIns="0" tIns="0" rIns="0" bIns="0" rtlCol="0" anchor="t"/>
          <a:lstStyle/>
          <a:p>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Jaringan RT/RW Net ilegal mengurangi pendapatan operator telekomunikasi resmi dan menghalangi investasi dalam infrastruktur jaringan yang lebih baik.</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70667" y="577453"/>
            <a:ext cx="8002667" cy="1019175"/>
          </a:xfrm>
          <a:prstGeom prst="rect">
            <a:avLst/>
          </a:prstGeom>
          <a:noFill/>
          <a:ln/>
        </p:spPr>
        <p:txBody>
          <a:bodyPr wrap="square" lIns="0" tIns="0" rIns="0" bIns="0" rtlCol="0" anchor="t"/>
          <a:lstStyle/>
          <a:p>
            <a:pPr indent="0" marL="0">
              <a:lnSpc>
                <a:spcPts val="4000"/>
              </a:lnSpc>
              <a:buNone/>
            </a:pPr>
            <a:r>
              <a:rPr lang="en-US" sz="3200" dirty="0">
                <a:solidFill>
                  <a:srgbClr val="403CCF"/>
                </a:solidFill>
                <a:latin typeface="Libre Baskerville" pitchFamily="34" charset="0"/>
                <a:ea typeface="Libre Baskerville" pitchFamily="34" charset="-122"/>
                <a:cs typeface="Libre Baskerville" pitchFamily="34" charset="-120"/>
              </a:rPr>
              <a:t>Solusi Mencegah Jaringan Komputer RT/RW Net Ilegal</a:t>
            </a:r>
            <a:endParaRPr lang="en-US" sz="3200" dirty="0"/>
          </a:p>
        </p:txBody>
      </p:sp>
      <p:sp>
        <p:nvSpPr>
          <p:cNvPr id="4" name="Text 1"/>
          <p:cNvSpPr/>
          <p:nvPr/>
        </p:nvSpPr>
        <p:spPr>
          <a:xfrm>
            <a:off x="570667" y="1922621"/>
            <a:ext cx="8002667" cy="538163"/>
          </a:xfrm>
          <a:prstGeom prst="rect">
            <a:avLst/>
          </a:prstGeom>
          <a:noFill/>
          <a:ln/>
        </p:spPr>
        <p:txBody>
          <a:bodyPr wrap="none" lIns="0" tIns="0" rIns="0" bIns="0" rtlCol="0" anchor="t"/>
          <a:lstStyle/>
          <a:p>
            <a:pPr algn="ctr" indent="0" marL="0">
              <a:lnSpc>
                <a:spcPts val="4200"/>
              </a:lnSpc>
              <a:buNone/>
            </a:pPr>
            <a:r>
              <a:rPr lang="en-US" sz="4200" dirty="0">
                <a:solidFill>
                  <a:srgbClr val="49495A"/>
                </a:solidFill>
                <a:latin typeface="Libre Baskerville" pitchFamily="34" charset="0"/>
                <a:ea typeface="Libre Baskerville" pitchFamily="34" charset="-122"/>
                <a:cs typeface="Libre Baskerville" pitchFamily="34" charset="-120"/>
              </a:rPr>
              <a:t>1</a:t>
            </a:r>
            <a:endParaRPr lang="en-US" sz="4200" dirty="0"/>
          </a:p>
        </p:txBody>
      </p:sp>
      <p:sp>
        <p:nvSpPr>
          <p:cNvPr id="5" name="Text 2"/>
          <p:cNvSpPr/>
          <p:nvPr/>
        </p:nvSpPr>
        <p:spPr>
          <a:xfrm>
            <a:off x="3341846" y="2664500"/>
            <a:ext cx="2460188" cy="254794"/>
          </a:xfrm>
          <a:prstGeom prst="rect">
            <a:avLst/>
          </a:prstGeom>
          <a:noFill/>
          <a:ln/>
        </p:spPr>
        <p:txBody>
          <a:bodyPr wrap="none" lIns="0" tIns="0" rIns="0" bIns="0" rtlCol="0" anchor="t"/>
          <a:lstStyle/>
          <a:p>
            <a:pPr algn="ctr" indent="0" marL="0">
              <a:lnSpc>
                <a:spcPts val="2000"/>
              </a:lnSpc>
              <a:buNone/>
            </a:pPr>
            <a:r>
              <a:rPr lang="en-US" sz="1600" dirty="0">
                <a:solidFill>
                  <a:srgbClr val="49495A"/>
                </a:solidFill>
                <a:latin typeface="Libre Baskerville" pitchFamily="34" charset="0"/>
                <a:ea typeface="Libre Baskerville" pitchFamily="34" charset="-122"/>
                <a:cs typeface="Libre Baskerville" pitchFamily="34" charset="-120"/>
              </a:rPr>
              <a:t>Peningkatan Keamanan</a:t>
            </a:r>
            <a:endParaRPr lang="en-US" sz="1600" dirty="0"/>
          </a:p>
        </p:txBody>
      </p:sp>
      <p:sp>
        <p:nvSpPr>
          <p:cNvPr id="6" name="Text 3"/>
          <p:cNvSpPr/>
          <p:nvPr/>
        </p:nvSpPr>
        <p:spPr>
          <a:xfrm>
            <a:off x="570667" y="3017044"/>
            <a:ext cx="8002667" cy="521970"/>
          </a:xfrm>
          <a:prstGeom prst="rect">
            <a:avLst/>
          </a:prstGeom>
          <a:noFill/>
          <a:ln/>
        </p:spPr>
        <p:txBody>
          <a:bodyPr wrap="square" lIns="0" tIns="0" rIns="0" bIns="0" rtlCol="0" anchor="t"/>
          <a:lstStyle/>
          <a:p>
            <a:pPr algn="ctr" indent="0" marL="0">
              <a:lnSpc>
                <a:spcPts val="2050"/>
              </a:lnSpc>
              <a:buNone/>
            </a:pPr>
            <a:r>
              <a:rPr lang="en-US" sz="1250" dirty="0">
                <a:solidFill>
                  <a:srgbClr val="49495A"/>
                </a:solidFill>
                <a:latin typeface="Open Sans" pitchFamily="34" charset="0"/>
                <a:ea typeface="Open Sans" pitchFamily="34" charset="-122"/>
                <a:cs typeface="Open Sans" pitchFamily="34" charset="-120"/>
              </a:rPr>
              <a:t>Pemerintah dan operator telekomunikasi harus meningkatkan keamanan jaringan untuk mencegah akses ilegal dan mengidentifikasi aktivitas yang mencurigakan.</a:t>
            </a:r>
            <a:endParaRPr lang="en-US" sz="1250" dirty="0"/>
          </a:p>
        </p:txBody>
      </p:sp>
      <p:sp>
        <p:nvSpPr>
          <p:cNvPr id="7" name="Text 4"/>
          <p:cNvSpPr/>
          <p:nvPr/>
        </p:nvSpPr>
        <p:spPr>
          <a:xfrm>
            <a:off x="570667" y="4109680"/>
            <a:ext cx="8002667" cy="538163"/>
          </a:xfrm>
          <a:prstGeom prst="rect">
            <a:avLst/>
          </a:prstGeom>
          <a:noFill/>
          <a:ln/>
        </p:spPr>
        <p:txBody>
          <a:bodyPr wrap="none" lIns="0" tIns="0" rIns="0" bIns="0" rtlCol="0" anchor="t"/>
          <a:lstStyle/>
          <a:p>
            <a:pPr algn="ctr" indent="0" marL="0">
              <a:lnSpc>
                <a:spcPts val="4200"/>
              </a:lnSpc>
              <a:buNone/>
            </a:pPr>
            <a:r>
              <a:rPr lang="en-US" sz="4200" dirty="0">
                <a:solidFill>
                  <a:srgbClr val="49495A"/>
                </a:solidFill>
                <a:latin typeface="Libre Baskerville" pitchFamily="34" charset="0"/>
                <a:ea typeface="Libre Baskerville" pitchFamily="34" charset="-122"/>
                <a:cs typeface="Libre Baskerville" pitchFamily="34" charset="-120"/>
              </a:rPr>
              <a:t>2</a:t>
            </a:r>
            <a:endParaRPr lang="en-US" sz="4200" dirty="0"/>
          </a:p>
        </p:txBody>
      </p:sp>
      <p:sp>
        <p:nvSpPr>
          <p:cNvPr id="8" name="Text 5"/>
          <p:cNvSpPr/>
          <p:nvPr/>
        </p:nvSpPr>
        <p:spPr>
          <a:xfrm>
            <a:off x="3552706" y="4851559"/>
            <a:ext cx="2038469" cy="254794"/>
          </a:xfrm>
          <a:prstGeom prst="rect">
            <a:avLst/>
          </a:prstGeom>
          <a:noFill/>
          <a:ln/>
        </p:spPr>
        <p:txBody>
          <a:bodyPr wrap="none" lIns="0" tIns="0" rIns="0" bIns="0" rtlCol="0" anchor="t"/>
          <a:lstStyle/>
          <a:p>
            <a:pPr algn="ctr" indent="0" marL="0">
              <a:lnSpc>
                <a:spcPts val="2000"/>
              </a:lnSpc>
              <a:buNone/>
            </a:pPr>
            <a:r>
              <a:rPr lang="en-US" sz="1600" dirty="0">
                <a:solidFill>
                  <a:srgbClr val="49495A"/>
                </a:solidFill>
                <a:latin typeface="Libre Baskerville" pitchFamily="34" charset="0"/>
                <a:ea typeface="Libre Baskerville" pitchFamily="34" charset="-122"/>
                <a:cs typeface="Libre Baskerville" pitchFamily="34" charset="-120"/>
              </a:rPr>
              <a:t>Sosialisasi</a:t>
            </a:r>
            <a:endParaRPr lang="en-US" sz="1600" dirty="0"/>
          </a:p>
        </p:txBody>
      </p:sp>
      <p:sp>
        <p:nvSpPr>
          <p:cNvPr id="9" name="Text 6"/>
          <p:cNvSpPr/>
          <p:nvPr/>
        </p:nvSpPr>
        <p:spPr>
          <a:xfrm>
            <a:off x="570667" y="5204103"/>
            <a:ext cx="8002667" cy="521970"/>
          </a:xfrm>
          <a:prstGeom prst="rect">
            <a:avLst/>
          </a:prstGeom>
          <a:noFill/>
          <a:ln/>
        </p:spPr>
        <p:txBody>
          <a:bodyPr wrap="square" lIns="0" tIns="0" rIns="0" bIns="0" rtlCol="0" anchor="t"/>
          <a:lstStyle/>
          <a:p>
            <a:pPr algn="ctr" indent="0" marL="0">
              <a:lnSpc>
                <a:spcPts val="2050"/>
              </a:lnSpc>
              <a:buNone/>
            </a:pPr>
            <a:r>
              <a:rPr lang="en-US" sz="1250" dirty="0">
                <a:solidFill>
                  <a:srgbClr val="49495A"/>
                </a:solidFill>
                <a:latin typeface="Open Sans" pitchFamily="34" charset="0"/>
                <a:ea typeface="Open Sans" pitchFamily="34" charset="-122"/>
                <a:cs typeface="Open Sans" pitchFamily="34" charset="-120"/>
              </a:rPr>
              <a:t>Sosialisasi tentang risiko dan bahaya jaringan komputer ilegal harus ditingkatkan untuk meningkatkan kesadaran masyarakat.</a:t>
            </a:r>
            <a:endParaRPr lang="en-US" sz="1250" dirty="0"/>
          </a:p>
        </p:txBody>
      </p:sp>
      <p:sp>
        <p:nvSpPr>
          <p:cNvPr id="10" name="Text 7"/>
          <p:cNvSpPr/>
          <p:nvPr/>
        </p:nvSpPr>
        <p:spPr>
          <a:xfrm>
            <a:off x="570667" y="6296739"/>
            <a:ext cx="8002667" cy="538163"/>
          </a:xfrm>
          <a:prstGeom prst="rect">
            <a:avLst/>
          </a:prstGeom>
          <a:noFill/>
          <a:ln/>
        </p:spPr>
        <p:txBody>
          <a:bodyPr wrap="none" lIns="0" tIns="0" rIns="0" bIns="0" rtlCol="0" anchor="t"/>
          <a:lstStyle/>
          <a:p>
            <a:pPr algn="ctr" indent="0" marL="0">
              <a:lnSpc>
                <a:spcPts val="4200"/>
              </a:lnSpc>
              <a:buNone/>
            </a:pPr>
            <a:r>
              <a:rPr lang="en-US" sz="4200" dirty="0">
                <a:solidFill>
                  <a:srgbClr val="49495A"/>
                </a:solidFill>
                <a:latin typeface="Libre Baskerville" pitchFamily="34" charset="0"/>
                <a:ea typeface="Libre Baskerville" pitchFamily="34" charset="-122"/>
                <a:cs typeface="Libre Baskerville" pitchFamily="34" charset="-120"/>
              </a:rPr>
              <a:t>3</a:t>
            </a:r>
            <a:endParaRPr lang="en-US" sz="4200" dirty="0"/>
          </a:p>
        </p:txBody>
      </p:sp>
      <p:sp>
        <p:nvSpPr>
          <p:cNvPr id="11" name="Text 8"/>
          <p:cNvSpPr/>
          <p:nvPr/>
        </p:nvSpPr>
        <p:spPr>
          <a:xfrm>
            <a:off x="3552706" y="7038618"/>
            <a:ext cx="2038469" cy="254794"/>
          </a:xfrm>
          <a:prstGeom prst="rect">
            <a:avLst/>
          </a:prstGeom>
          <a:noFill/>
          <a:ln/>
        </p:spPr>
        <p:txBody>
          <a:bodyPr wrap="none" lIns="0" tIns="0" rIns="0" bIns="0" rtlCol="0" anchor="t"/>
          <a:lstStyle/>
          <a:p>
            <a:pPr algn="ctr" indent="0" marL="0">
              <a:lnSpc>
                <a:spcPts val="2000"/>
              </a:lnSpc>
              <a:buNone/>
            </a:pPr>
            <a:r>
              <a:rPr lang="en-US" sz="1600" dirty="0">
                <a:solidFill>
                  <a:srgbClr val="49495A"/>
                </a:solidFill>
                <a:latin typeface="Libre Baskerville" pitchFamily="34" charset="0"/>
                <a:ea typeface="Libre Baskerville" pitchFamily="34" charset="-122"/>
                <a:cs typeface="Libre Baskerville" pitchFamily="34" charset="-120"/>
              </a:rPr>
              <a:t>Penegakan Hukum</a:t>
            </a:r>
            <a:endParaRPr lang="en-US" sz="1600" dirty="0"/>
          </a:p>
        </p:txBody>
      </p:sp>
      <p:sp>
        <p:nvSpPr>
          <p:cNvPr id="12" name="Text 9"/>
          <p:cNvSpPr/>
          <p:nvPr/>
        </p:nvSpPr>
        <p:spPr>
          <a:xfrm>
            <a:off x="570667" y="7391162"/>
            <a:ext cx="8002667" cy="260985"/>
          </a:xfrm>
          <a:prstGeom prst="rect">
            <a:avLst/>
          </a:prstGeom>
          <a:noFill/>
          <a:ln/>
        </p:spPr>
        <p:txBody>
          <a:bodyPr wrap="none" lIns="0" tIns="0" rIns="0" bIns="0" rtlCol="0" anchor="t"/>
          <a:lstStyle/>
          <a:p>
            <a:pPr algn="ctr" indent="0" marL="0">
              <a:lnSpc>
                <a:spcPts val="2050"/>
              </a:lnSpc>
              <a:buNone/>
            </a:pPr>
            <a:r>
              <a:rPr lang="en-US" sz="1250" dirty="0">
                <a:solidFill>
                  <a:srgbClr val="49495A"/>
                </a:solidFill>
                <a:latin typeface="Open Sans" pitchFamily="34" charset="0"/>
                <a:ea typeface="Open Sans" pitchFamily="34" charset="-122"/>
                <a:cs typeface="Open Sans" pitchFamily="34" charset="-120"/>
              </a:rPr>
              <a:t>Penegakan hukum harus tegas terhadap aktivitas jaringan komputer ilegal untuk memberikan efek jera.</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84271"/>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Kesimpulan dan Rekomendasi</a:t>
            </a:r>
            <a:endParaRPr lang="en-US" sz="4450" dirty="0"/>
          </a:p>
        </p:txBody>
      </p:sp>
      <p:sp>
        <p:nvSpPr>
          <p:cNvPr id="4" name="Text 1"/>
          <p:cNvSpPr/>
          <p:nvPr/>
        </p:nvSpPr>
        <p:spPr>
          <a:xfrm>
            <a:off x="6280190" y="3541990"/>
            <a:ext cx="7556421" cy="2903220"/>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Jaringan Komputer memainkan peran yang sangat penting dalam era Big Data, memungkinkan analisis data skala besar dan mendorong inovasi dalam berbagai bidang. Dengan semakin berkembangnya teknologi FMC dan Starlink, akses internet semakin meluas dan kecepatannya semakin meningkat. Penting untuk memahami dampak perkembangan teknologi ini terhadap kehidupan sosial dan memastikan keamanan jaringan untuk mencegah munculnya jaringan komputer ilegal.</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2024-11-21T11:04:45Z</dcterms:created>
  <dcterms:modified xsi:type="dcterms:W3CDTF">2024-11-21T11:04:45Z</dcterms:modified>
</cp:coreProperties>
</file>